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31482946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231482946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1482946c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1482946c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31482946c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31482946c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31482946c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31482946c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31482946c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31482946c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31482946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31482946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31482946c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31482946c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31482946c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31482946c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31482946c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31482946c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31482946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231482946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3148294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3148294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31482946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231482946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31482946c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31482946c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31482946c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31482946c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231482946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231482946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31482946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31482946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31482946c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31482946c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31482946c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31482946c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31482946c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31482946c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31482946c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31482946c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231482946c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231482946c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31482946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31482946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31482946c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31482946c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31482946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31482946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31482946c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31482946c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31482946c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231482946c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31482946c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231482946c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231482946c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231482946c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231482946c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231482946c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31482946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31482946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31482946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31482946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31482946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31482946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31482946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31482946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231482946c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231482946c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31482946c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31482946c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Clustering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Amal Joseph</a:t>
            </a:r>
            <a:endParaRPr sz="1100"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Machine Learning Engineer @ Arcesium</a:t>
            </a:r>
            <a:endParaRPr sz="1100" b="1" i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Based on types of items!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887" y="3826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6166777" y="2209918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2609879" y="1091340"/>
            <a:ext cx="4972225" cy="4018250"/>
          </a:xfrm>
          <a:custGeom>
            <a:avLst/>
            <a:gdLst/>
            <a:ahLst/>
            <a:cxnLst/>
            <a:rect l="l" t="t" r="r" b="b"/>
            <a:pathLst>
              <a:path w="198889" h="160730" extrusionOk="0">
                <a:moveTo>
                  <a:pt x="23815" y="5882"/>
                </a:moveTo>
                <a:cubicBezTo>
                  <a:pt x="38905" y="5466"/>
                  <a:pt x="99888" y="-4941"/>
                  <a:pt x="119036" y="3072"/>
                </a:cubicBezTo>
                <a:cubicBezTo>
                  <a:pt x="138184" y="11085"/>
                  <a:pt x="126737" y="45428"/>
                  <a:pt x="138705" y="53961"/>
                </a:cubicBezTo>
                <a:cubicBezTo>
                  <a:pt x="150673" y="62495"/>
                  <a:pt x="181736" y="46780"/>
                  <a:pt x="190842" y="54273"/>
                </a:cubicBezTo>
                <a:cubicBezTo>
                  <a:pt x="199948" y="61766"/>
                  <a:pt x="201978" y="90228"/>
                  <a:pt x="193340" y="98917"/>
                </a:cubicBezTo>
                <a:cubicBezTo>
                  <a:pt x="184703" y="107607"/>
                  <a:pt x="149320" y="97252"/>
                  <a:pt x="139017" y="106410"/>
                </a:cubicBezTo>
                <a:cubicBezTo>
                  <a:pt x="128714" y="115568"/>
                  <a:pt x="140734" y="145904"/>
                  <a:pt x="131524" y="153865"/>
                </a:cubicBezTo>
                <a:cubicBezTo>
                  <a:pt x="122314" y="161826"/>
                  <a:pt x="93800" y="163907"/>
                  <a:pt x="83758" y="154177"/>
                </a:cubicBezTo>
                <a:cubicBezTo>
                  <a:pt x="73716" y="144447"/>
                  <a:pt x="83966" y="106046"/>
                  <a:pt x="71270" y="95483"/>
                </a:cubicBezTo>
                <a:cubicBezTo>
                  <a:pt x="58574" y="84920"/>
                  <a:pt x="18872" y="103860"/>
                  <a:pt x="7581" y="90800"/>
                </a:cubicBezTo>
                <a:cubicBezTo>
                  <a:pt x="-3710" y="77740"/>
                  <a:pt x="36" y="31326"/>
                  <a:pt x="3522" y="17121"/>
                </a:cubicBezTo>
                <a:cubicBezTo>
                  <a:pt x="7008" y="2916"/>
                  <a:pt x="25116" y="7443"/>
                  <a:pt x="28498" y="5570"/>
                </a:cubicBezTo>
                <a:cubicBezTo>
                  <a:pt x="31880" y="3697"/>
                  <a:pt x="8725" y="6298"/>
                  <a:pt x="23815" y="5882"/>
                </a:cubicBezTo>
                <a:close/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Google Shape;168;p23"/>
          <p:cNvSpPr txBox="1"/>
          <p:nvPr/>
        </p:nvSpPr>
        <p:spPr>
          <a:xfrm>
            <a:off x="5008350" y="32907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887" y="3826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875" y="35955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581685" y="15250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909739" y="32546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8950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2416050" y="910575"/>
            <a:ext cx="3771300" cy="42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>
            <a:off x="2416050" y="910575"/>
            <a:ext cx="3771300" cy="423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6573125" y="1667675"/>
            <a:ext cx="2634000" cy="35202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5"/>
          <p:cNvSpPr/>
          <p:nvPr/>
        </p:nvSpPr>
        <p:spPr>
          <a:xfrm>
            <a:off x="106675" y="1352175"/>
            <a:ext cx="1923600" cy="2965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Based on types of items!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213" y="14412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49" y="1302985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687" y="3445387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7024" y="23753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3275" y="241742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875" y="35955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962685" y="27442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8275" y="2417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909739" y="32546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75200" y="2418774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1150" y="37150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5125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Electronics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895050" y="35955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Food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7400250" y="1919138"/>
            <a:ext cx="15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Cloths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574975" y="1917425"/>
            <a:ext cx="167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Are more clusters possible?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793500" y="1254000"/>
            <a:ext cx="4534800" cy="366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151" y="2502425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888" y="26823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249" y="1634098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1637" y="24014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1624" y="131558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5550" y="23571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7825" y="37277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334485" y="36147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2325" y="22934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12">
            <a:alphaModFix/>
          </a:blip>
          <a:srcRect l="25384" t="16121" r="27168"/>
          <a:stretch/>
        </p:blipFill>
        <p:spPr>
          <a:xfrm flipH="1">
            <a:off x="3725926" y="3257850"/>
            <a:ext cx="617475" cy="10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13387" y="1456161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335950" y="36388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1238400" y="1363275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Inexpensive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6018625" y="1254000"/>
            <a:ext cx="2967300" cy="3668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6420000" y="1363275"/>
            <a:ext cx="133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00FF"/>
                </a:solidFill>
              </a:rPr>
              <a:t>Expensive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/>
        </p:nvSpPr>
        <p:spPr>
          <a:xfrm>
            <a:off x="574975" y="1917425"/>
            <a:ext cx="1670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More clusters might be possible.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It maynot be evident for us now.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this the right cluster?</a:t>
            </a:r>
            <a:endParaRPr/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 txBox="1"/>
          <p:nvPr/>
        </p:nvSpPr>
        <p:spPr>
          <a:xfrm>
            <a:off x="574975" y="1917425"/>
            <a:ext cx="1670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More clusters might be possible.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It maynot be evident for us now.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Here we could use ML to figure out underlying clusters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Cluster analysis, or clustering, is an </a:t>
            </a:r>
            <a:r>
              <a:rPr lang="en-GB" b="1">
                <a:solidFill>
                  <a:srgbClr val="555555"/>
                </a:solidFill>
                <a:highlight>
                  <a:srgbClr val="FFFFFF"/>
                </a:highlight>
              </a:rPr>
              <a:t>unsupervised machine learning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task.</a:t>
            </a:r>
            <a:endParaRPr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It involves automatically discovering natural grouping in data.</a:t>
            </a:r>
            <a:endParaRPr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Char char="●"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Unlike supervised learning (like predictive modeling), </a:t>
            </a:r>
            <a:r>
              <a:rPr lang="en-GB" b="1">
                <a:solidFill>
                  <a:srgbClr val="555555"/>
                </a:solidFill>
                <a:highlight>
                  <a:srgbClr val="FFFFFF"/>
                </a:highlight>
              </a:rPr>
              <a:t>clustering algorithms only interpret the input data and find natural groups or clusters in feature space.</a:t>
            </a:r>
            <a:endParaRPr b="1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Introduction to Clustering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Clustering Examples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Understanding K-Means Clustering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Hands-on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Examples</a:t>
            </a:r>
            <a:endParaRPr/>
          </a:p>
        </p:txBody>
      </p:sp>
      <p:sp>
        <p:nvSpPr>
          <p:cNvPr id="316" name="Google Shape;31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Retail Marketing - Clustering customer group (high spenders/ low spenders)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 Clusters</a:t>
            </a:r>
            <a:endParaRPr/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350" y="2003849"/>
            <a:ext cx="7117301" cy="4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Examples</a:t>
            </a: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Retail Marketing - Clustering customer group (high spenders/ low spenders)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Email Clusters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Movie Streaming - Netflix can group similar movies and suggest them to users.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Health and wellness - Clustering patients to understand who needs immediate care.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Clustering</a:t>
            </a:r>
            <a:endParaRPr/>
          </a:p>
        </p:txBody>
      </p:sp>
      <p:sp>
        <p:nvSpPr>
          <p:cNvPr id="329" name="Google Shape;32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K-Means Clustering is an Unsupervised Learning algorithm, which groups the unlabeled dataset into different clusters.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i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K defines the number of predefined clusters that need to be created in the process, as if K=2, there will be two clusters, and for K=3, there will be three clusters, and so on.</a:t>
            </a:r>
            <a:endParaRPr sz="1200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Clustering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 centroid-based algorithm, where each cluster is associated with a centroid. 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main aim of this algorithm is to minimize the sum of distances between the data point and their corresponding clusters.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algorithm takes the unlabeled dataset as input, divides the dataset into k-number of clusters, and repeats the process until it does not find the best clusters. The value of k should be predetermined in this algorithm.</a:t>
            </a:r>
            <a:endParaRPr sz="12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00" y="1006575"/>
            <a:ext cx="6871350" cy="34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7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7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8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8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8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8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8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8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5788725" y="1179250"/>
            <a:ext cx="241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</a:rPr>
              <a:t>Step 1</a:t>
            </a:r>
            <a:r>
              <a:rPr lang="en-GB" b="1">
                <a:solidFill>
                  <a:schemeClr val="dk1"/>
                </a:solidFill>
              </a:rPr>
              <a:t> -</a:t>
            </a:r>
            <a:r>
              <a:rPr lang="en-GB" sz="1200" b="1">
                <a:solidFill>
                  <a:schemeClr val="dk1"/>
                </a:solidFill>
              </a:rPr>
              <a:t> Decide </a:t>
            </a:r>
            <a:r>
              <a:rPr lang="en-GB" sz="1200" b="1">
                <a:solidFill>
                  <a:srgbClr val="FF0000"/>
                </a:solidFill>
              </a:rPr>
              <a:t>k</a:t>
            </a:r>
            <a:r>
              <a:rPr lang="en-GB" sz="1200" b="1">
                <a:solidFill>
                  <a:schemeClr val="dk1"/>
                </a:solidFill>
              </a:rPr>
              <a:t>, the number of clusters</a:t>
            </a:r>
            <a:endParaRPr sz="12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9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9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9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9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9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9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9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5788725" y="1179250"/>
            <a:ext cx="24144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</a:rPr>
              <a:t>Step 1</a:t>
            </a:r>
            <a:r>
              <a:rPr lang="en-GB" b="1">
                <a:solidFill>
                  <a:schemeClr val="dk1"/>
                </a:solidFill>
              </a:rPr>
              <a:t> - </a:t>
            </a:r>
            <a:r>
              <a:rPr lang="en-GB" sz="1200" b="1">
                <a:solidFill>
                  <a:schemeClr val="dk1"/>
                </a:solidFill>
              </a:rPr>
              <a:t>Decide </a:t>
            </a:r>
            <a:r>
              <a:rPr lang="en-GB" sz="1200" b="1">
                <a:solidFill>
                  <a:srgbClr val="FF0000"/>
                </a:solidFill>
              </a:rPr>
              <a:t>k</a:t>
            </a:r>
            <a:r>
              <a:rPr lang="en-GB" sz="1200" b="1">
                <a:solidFill>
                  <a:schemeClr val="dk1"/>
                </a:solidFill>
              </a:rPr>
              <a:t>, the number of clusters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47" name="Google Shape;447;p40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0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0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0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0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0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0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0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0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0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0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0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0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0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40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40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0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0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0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2</a:t>
            </a:r>
            <a:r>
              <a:rPr lang="en-GB" b="1">
                <a:solidFill>
                  <a:schemeClr val="dk1"/>
                </a:solidFill>
              </a:rPr>
              <a:t> 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 k random points from the data as centroids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481" name="Google Shape;481;p41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1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1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1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1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1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1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1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1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1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1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1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1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1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41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41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41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1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1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1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3</a:t>
            </a:r>
            <a:r>
              <a:rPr lang="en-GB" b="1">
                <a:solidFill>
                  <a:schemeClr val="dk1"/>
                </a:solidFill>
              </a:rPr>
              <a:t> 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15" name="Google Shape;515;p42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2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2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2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2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2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2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2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2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2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2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2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2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2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2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2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2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2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3 </a:t>
            </a:r>
            <a:r>
              <a:rPr lang="en-GB" b="1">
                <a:solidFill>
                  <a:schemeClr val="dk1"/>
                </a:solidFill>
              </a:rPr>
              <a:t>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  <p:cxnSp>
        <p:nvCxnSpPr>
          <p:cNvPr id="543" name="Google Shape;543;p42"/>
          <p:cNvCxnSpPr>
            <a:stCxn id="519" idx="5"/>
            <a:endCxn id="537" idx="1"/>
          </p:cNvCxnSpPr>
          <p:nvPr/>
        </p:nvCxnSpPr>
        <p:spPr>
          <a:xfrm>
            <a:off x="1814145" y="2385862"/>
            <a:ext cx="2622000" cy="11034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42"/>
          <p:cNvCxnSpPr/>
          <p:nvPr/>
        </p:nvCxnSpPr>
        <p:spPr>
          <a:xfrm rot="10800000" flipH="1">
            <a:off x="2393525" y="1394575"/>
            <a:ext cx="1498500" cy="29268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3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3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3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3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3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3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3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3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3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3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3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3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3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3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3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3 </a:t>
            </a:r>
            <a:r>
              <a:rPr lang="en-GB" b="1">
                <a:solidFill>
                  <a:schemeClr val="dk1"/>
                </a:solidFill>
              </a:rPr>
              <a:t>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Assign all the points to the closest cluster centroid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  <p:cxnSp>
        <p:nvCxnSpPr>
          <p:cNvPr id="579" name="Google Shape;579;p43"/>
          <p:cNvCxnSpPr>
            <a:stCxn id="555" idx="5"/>
            <a:endCxn id="573" idx="1"/>
          </p:cNvCxnSpPr>
          <p:nvPr/>
        </p:nvCxnSpPr>
        <p:spPr>
          <a:xfrm>
            <a:off x="1814145" y="2385862"/>
            <a:ext cx="2622000" cy="11034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lgDashDot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3"/>
          <p:cNvCxnSpPr/>
          <p:nvPr/>
        </p:nvCxnSpPr>
        <p:spPr>
          <a:xfrm rot="10800000" flipH="1">
            <a:off x="2393525" y="1394575"/>
            <a:ext cx="1498500" cy="292680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587" name="Google Shape;587;p44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4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4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4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4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4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4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4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4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4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4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4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4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4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4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4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4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4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4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4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4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4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4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4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4"/>
          <p:cNvSpPr txBox="1"/>
          <p:nvPr/>
        </p:nvSpPr>
        <p:spPr>
          <a:xfrm>
            <a:off x="5788725" y="1179250"/>
            <a:ext cx="24144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4 </a:t>
            </a:r>
            <a:r>
              <a:rPr lang="en-GB" b="1">
                <a:solidFill>
                  <a:schemeClr val="dk1"/>
                </a:solidFill>
              </a:rPr>
              <a:t>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Recompute the centroids of newly formed clusters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  <p:sp>
        <p:nvSpPr>
          <p:cNvPr id="615" name="Google Shape;615;p44"/>
          <p:cNvSpPr/>
          <p:nvPr/>
        </p:nvSpPr>
        <p:spPr>
          <a:xfrm>
            <a:off x="1877600" y="2312600"/>
            <a:ext cx="210600" cy="1872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4"/>
          <p:cNvSpPr/>
          <p:nvPr/>
        </p:nvSpPr>
        <p:spPr>
          <a:xfrm>
            <a:off x="3630200" y="3836600"/>
            <a:ext cx="210600" cy="1872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5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5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5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5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5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5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5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5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5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5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5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5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5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5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 txBox="1"/>
          <p:nvPr/>
        </p:nvSpPr>
        <p:spPr>
          <a:xfrm>
            <a:off x="5788725" y="1179250"/>
            <a:ext cx="24144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5 </a:t>
            </a:r>
            <a:r>
              <a:rPr lang="en-GB" b="1">
                <a:solidFill>
                  <a:schemeClr val="dk1"/>
                </a:solidFill>
              </a:rPr>
              <a:t>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Repeat steps 3 and 4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  <p:sp>
        <p:nvSpPr>
          <p:cNvPr id="651" name="Google Shape;651;p45"/>
          <p:cNvSpPr/>
          <p:nvPr/>
        </p:nvSpPr>
        <p:spPr>
          <a:xfrm>
            <a:off x="1877600" y="2312600"/>
            <a:ext cx="210600" cy="1872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5"/>
          <p:cNvSpPr/>
          <p:nvPr/>
        </p:nvSpPr>
        <p:spPr>
          <a:xfrm>
            <a:off x="3630200" y="3836600"/>
            <a:ext cx="210600" cy="18720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45"/>
          <p:cNvCxnSpPr/>
          <p:nvPr/>
        </p:nvCxnSpPr>
        <p:spPr>
          <a:xfrm rot="10800000" flipH="1">
            <a:off x="1339850" y="1457150"/>
            <a:ext cx="3207900" cy="31218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6"/>
          <p:cNvSpPr/>
          <p:nvPr/>
        </p:nvSpPr>
        <p:spPr>
          <a:xfrm>
            <a:off x="372275" y="1179250"/>
            <a:ext cx="4971900" cy="372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in Action !!</a:t>
            </a:r>
            <a:endParaRPr/>
          </a:p>
        </p:txBody>
      </p:sp>
      <p:sp>
        <p:nvSpPr>
          <p:cNvPr id="660" name="Google Shape;660;p46"/>
          <p:cNvSpPr/>
          <p:nvPr/>
        </p:nvSpPr>
        <p:spPr>
          <a:xfrm>
            <a:off x="1058075" y="1636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6"/>
          <p:cNvSpPr/>
          <p:nvPr/>
        </p:nvSpPr>
        <p:spPr>
          <a:xfrm>
            <a:off x="1210475" y="2398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1439075" y="1865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2048675" y="20174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6"/>
          <p:cNvSpPr/>
          <p:nvPr/>
        </p:nvSpPr>
        <p:spPr>
          <a:xfrm>
            <a:off x="1667675" y="2246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1820075" y="2627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2201075" y="2474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6"/>
          <p:cNvSpPr/>
          <p:nvPr/>
        </p:nvSpPr>
        <p:spPr>
          <a:xfrm>
            <a:off x="1743875" y="1712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6"/>
          <p:cNvSpPr/>
          <p:nvPr/>
        </p:nvSpPr>
        <p:spPr>
          <a:xfrm>
            <a:off x="1134275" y="28556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6"/>
          <p:cNvSpPr/>
          <p:nvPr/>
        </p:nvSpPr>
        <p:spPr>
          <a:xfrm>
            <a:off x="1972475" y="3008050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2582075" y="3236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>
            <a:off x="2810675" y="3160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/>
          <p:nvPr/>
        </p:nvSpPr>
        <p:spPr>
          <a:xfrm>
            <a:off x="2886875" y="3541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6"/>
          <p:cNvSpPr/>
          <p:nvPr/>
        </p:nvSpPr>
        <p:spPr>
          <a:xfrm>
            <a:off x="3115475" y="3617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/>
          <p:nvPr/>
        </p:nvSpPr>
        <p:spPr>
          <a:xfrm>
            <a:off x="3191675" y="33890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6"/>
          <p:cNvSpPr/>
          <p:nvPr/>
        </p:nvSpPr>
        <p:spPr>
          <a:xfrm>
            <a:off x="3496475" y="3693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6"/>
          <p:cNvSpPr/>
          <p:nvPr/>
        </p:nvSpPr>
        <p:spPr>
          <a:xfrm>
            <a:off x="33440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6"/>
          <p:cNvSpPr/>
          <p:nvPr/>
        </p:nvSpPr>
        <p:spPr>
          <a:xfrm>
            <a:off x="2810675" y="4227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6"/>
          <p:cNvSpPr/>
          <p:nvPr/>
        </p:nvSpPr>
        <p:spPr>
          <a:xfrm>
            <a:off x="3420275" y="43796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6"/>
          <p:cNvSpPr/>
          <p:nvPr/>
        </p:nvSpPr>
        <p:spPr>
          <a:xfrm>
            <a:off x="3648875" y="40748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6"/>
          <p:cNvSpPr/>
          <p:nvPr/>
        </p:nvSpPr>
        <p:spPr>
          <a:xfrm>
            <a:off x="3877475" y="4303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6"/>
          <p:cNvSpPr/>
          <p:nvPr/>
        </p:nvSpPr>
        <p:spPr>
          <a:xfrm>
            <a:off x="4029875" y="3922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6"/>
          <p:cNvSpPr/>
          <p:nvPr/>
        </p:nvSpPr>
        <p:spPr>
          <a:xfrm>
            <a:off x="4410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6"/>
          <p:cNvSpPr/>
          <p:nvPr/>
        </p:nvSpPr>
        <p:spPr>
          <a:xfrm>
            <a:off x="4029875" y="34652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46"/>
          <p:cNvSpPr/>
          <p:nvPr/>
        </p:nvSpPr>
        <p:spPr>
          <a:xfrm>
            <a:off x="3725075" y="3160450"/>
            <a:ext cx="171600" cy="1638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46"/>
          <p:cNvSpPr/>
          <p:nvPr/>
        </p:nvSpPr>
        <p:spPr>
          <a:xfrm>
            <a:off x="2582075" y="2045288"/>
            <a:ext cx="171600" cy="163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46"/>
          <p:cNvSpPr txBox="1"/>
          <p:nvPr/>
        </p:nvSpPr>
        <p:spPr>
          <a:xfrm>
            <a:off x="5788725" y="1168150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6"/>
          <p:cNvSpPr txBox="1"/>
          <p:nvPr/>
        </p:nvSpPr>
        <p:spPr>
          <a:xfrm>
            <a:off x="5788725" y="1179250"/>
            <a:ext cx="2414400" cy="19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Step 5 </a:t>
            </a:r>
            <a:r>
              <a:rPr lang="en-GB" b="1">
                <a:solidFill>
                  <a:schemeClr val="dk1"/>
                </a:solidFill>
              </a:rPr>
              <a:t>- </a:t>
            </a:r>
            <a:r>
              <a:rPr lang="en-GB" sz="1350" b="1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Repeat steps 3 and 4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F0000"/>
                </a:solidFill>
              </a:rPr>
              <a:t>K = 2</a:t>
            </a:r>
            <a:endParaRPr sz="18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(2 clusters)</a:t>
            </a:r>
            <a:endParaRPr sz="1000" b="1"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3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Stopping Criteria for K-Means Clustering</a:t>
            </a:r>
            <a:endParaRPr sz="2500"/>
          </a:p>
        </p:txBody>
      </p:sp>
      <p:sp>
        <p:nvSpPr>
          <p:cNvPr id="693" name="Google Shape;69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There are essentially three stopping criteria that can be adopted to stop the K-means algorithm: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just" rtl="0">
              <a:lnSpc>
                <a:spcPct val="183333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Centroids of newly formed clusters do not change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Points remain in the same cluster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14325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Font typeface="Lato"/>
              <a:buChar char="●"/>
            </a:pPr>
            <a:r>
              <a:rPr lang="en-GB" sz="1350">
                <a:solidFill>
                  <a:srgbClr val="2222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Maximum number of iterations is reached</a:t>
            </a:r>
            <a:endParaRPr sz="1350">
              <a:solidFill>
                <a:srgbClr val="2222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"/>
          <p:cNvSpPr txBox="1"/>
          <p:nvPr/>
        </p:nvSpPr>
        <p:spPr>
          <a:xfrm>
            <a:off x="169850" y="507150"/>
            <a:ext cx="791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Time for Hands On</a:t>
            </a:r>
            <a:endParaRPr b="1"/>
          </a:p>
        </p:txBody>
      </p:sp>
      <p:sp>
        <p:nvSpPr>
          <p:cNvPr id="699" name="Google Shape;699;p48"/>
          <p:cNvSpPr txBox="1"/>
          <p:nvPr/>
        </p:nvSpPr>
        <p:spPr>
          <a:xfrm>
            <a:off x="667000" y="1348475"/>
            <a:ext cx="6510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dataset from </a:t>
            </a:r>
            <a:r>
              <a:rPr lang="en-GB" sz="24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bit.ly/day8_dataset</a:t>
            </a:r>
            <a:endParaRPr sz="2400" b="1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Get Colab notebook from </a:t>
            </a:r>
            <a:r>
              <a:rPr lang="en-GB" sz="2400" b="1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bit.ly/day8_notebook</a:t>
            </a:r>
            <a:endParaRPr sz="24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001" y="19974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group these together?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801" y="1525050"/>
            <a:ext cx="901125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3288" y="2758500"/>
            <a:ext cx="1074150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1124" y="1490310"/>
            <a:ext cx="1074150" cy="9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7637" y="2630050"/>
            <a:ext cx="901125" cy="9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7424" y="1460938"/>
            <a:ext cx="860025" cy="9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1550" y="2661975"/>
            <a:ext cx="731786" cy="83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07625" y="3803951"/>
            <a:ext cx="860026" cy="86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3163285" y="3919549"/>
            <a:ext cx="1074164" cy="7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73275" y="3636625"/>
            <a:ext cx="1301325" cy="13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416977" y="1145293"/>
            <a:ext cx="1301323" cy="130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89012" y="2630049"/>
            <a:ext cx="1157262" cy="8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88750" y="3791250"/>
            <a:ext cx="860025" cy="11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Microsoft Office PowerPoint</Application>
  <PresentationFormat>On-screen Show (16:9)</PresentationFormat>
  <Paragraphs>133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Roboto</vt:lpstr>
      <vt:lpstr>Nunito</vt:lpstr>
      <vt:lpstr>Lato</vt:lpstr>
      <vt:lpstr>Simple Light</vt:lpstr>
      <vt:lpstr>Clustering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we group these together?</vt:lpstr>
      <vt:lpstr>Based on types of items!</vt:lpstr>
      <vt:lpstr>Based on types of items! </vt:lpstr>
      <vt:lpstr>Based on types of items! </vt:lpstr>
      <vt:lpstr>Based on types of items! </vt:lpstr>
      <vt:lpstr>Is this the right cluster?</vt:lpstr>
      <vt:lpstr>Is this the right cluster?</vt:lpstr>
      <vt:lpstr>Is this the right cluster?</vt:lpstr>
      <vt:lpstr>Is this the right cluster?</vt:lpstr>
      <vt:lpstr>Is this the right cluster?</vt:lpstr>
      <vt:lpstr>Clustering</vt:lpstr>
      <vt:lpstr>Clustering Examples</vt:lpstr>
      <vt:lpstr>Clustering Examples</vt:lpstr>
      <vt:lpstr>K-Means Clustering</vt:lpstr>
      <vt:lpstr>K-Means Clustering</vt:lpstr>
      <vt:lpstr>PowerPoint Presentation</vt:lpstr>
      <vt:lpstr>K-Means in Action !!</vt:lpstr>
      <vt:lpstr>K-Means in Action !!</vt:lpstr>
      <vt:lpstr>K-Means in Action !!</vt:lpstr>
      <vt:lpstr>K-Means in Action !!</vt:lpstr>
      <vt:lpstr>K-Means in Action !!</vt:lpstr>
      <vt:lpstr>K-Means in Action !!</vt:lpstr>
      <vt:lpstr>K-Means in Action !!</vt:lpstr>
      <vt:lpstr>K-Means in Action !!</vt:lpstr>
      <vt:lpstr>K-Means in Action !!</vt:lpstr>
      <vt:lpstr>K-Means in Action !!</vt:lpstr>
      <vt:lpstr>Stopping Criteria for K-Means Clustering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cp:lastModifiedBy>Amal Joseph</cp:lastModifiedBy>
  <cp:revision>1</cp:revision>
  <dcterms:modified xsi:type="dcterms:W3CDTF">2023-05-24T13:22:44Z</dcterms:modified>
</cp:coreProperties>
</file>